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D77A3AC-BBA5-480B-9E6B-5AF7B53C610E}">
  <a:tblStyle styleId="{5D77A3AC-BBA5-480B-9E6B-5AF7B53C610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8F318EE-A1F6-4EA8-B663-E88D926EF4ED}"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20" Type="http://schemas.openxmlformats.org/officeDocument/2006/relationships/slide" Target="slides/slide12.xml"/><Relationship Id="rId42" Type="http://schemas.openxmlformats.org/officeDocument/2006/relationships/slide" Target="slides/slide34.xml"/><Relationship Id="rId41" Type="http://schemas.openxmlformats.org/officeDocument/2006/relationships/slide" Target="slides/slide33.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ef71367863_0_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ef71367863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nevojiten furçat tuaja, thikat e paletës dhe paletës, bojë akrilike,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وسكاكينها، وطلاء الأكريليك،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պետք են ձեր փոքրիկ խոզանակները, ձեր ներկապնակի և ներկապնակի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બુકલેટની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kulika xwe, palet û kêrên paletê,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péso palette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0380716dc4_0_1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0380716dc4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049d73b92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049d73b92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Some general advice for everyone: As a whole, your focus is great! Keep it up! Even though you are supposed to be messing up and learning your mistakes, your overall quality is higher than usual. Continue working from the biggest details to the smallest. Paint the background first, and then the things in front. With acrylic, paint light details on top of darker shapes. Remember the beauty and grace of carefully mixed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Disa këshilla të përgjithshme për të gjithë: Në përgjithësi, përqendrimi juaj është i shkëlqyer! Vazhdo kështu! Edhe pse supozohet se po bëni gabime dhe po mësoni gabimet tuaja, cilësia juaj e përgjithshme është më e lartë se zakonisht. Vazhdoni të punoni nga detajet më të mëdha tek më të voglat. Lyeni së pari sfondin dhe pastaj gjërat përpara. Me akrilik, lyeni detaje të çelëta sipër formave më të errëta. Mos harroni bukurinë dhe hirin e grive të përziera me kujdes!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ለሁሉም ሰው የሚሆን አንዳንድ አጠቃላይ ምክር: በአጠቃላይ, የእርስዎ ትኩረት በጣም ጥሩ ነው! ጠብቅ! ምንም እንኳን እርስዎ እያበላሹ እና ስህተቶችዎን መማር ቢጠበቅብዎትም አጠቃላይ ጥራትዎ ከወትሮው ከፍ ያለ ነው። ከትልቁ ዝርዝሮች እስከ ትንሹ ድረስ መስራትዎን ይቀጥሉ። በመጀመሪያ ዳራውን, እና ከዚያ በፊት ያሉትን ነገሮች ይሳሉ. በ acrylic ፣ የብርሃን ዝርዝሮችን በጨለማ ቅርጾች ላይ ይሳሉ። በጥንቃቄ የተደባለቁ ግራጫዎች ውበት እና ፀጋ ያስታውሱ!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عامة للجميع: بشكل عام، تركيزك رائع! استمر! مع أنك تُخطئ وتُدرك أخطائك، إلا أن جودة عملك أعلى من المعتاد. استمر في العمل من أكبر التفاصيل إلى أصغرها. ارسم الخلفية أولًا، ثم الأشياء التي أمامها. باستخدام الأكريليك، ارسم تفاصيل فاتحة فوق الأشكال الداكنة. تذكر جمال وأناقة درجات الرمادي المُختارة بعناية!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 քանի ընդհանուր խորհուրդ բոլորի համար. Ընդհանուր առմամբ, ձեր կենտրոնացվածությունը հիանալի է։ Շարունակեք այդպես։ Չնայած դուք պետք է սխալներ թույլ տաք և սովորեք ձեր սխալները, ձեր ընդհանուր որակը սովորականից բարձր է։ Շարունակեք աշխատել ամենամեծ մանրամասներից մինչև ամենափոքրը։ Սկզբում ներկեք ֆոնը, ապա առջևի մասերը։ Ակրիլային ներկով ներկեք բաց մանրամասները մուգ ձևերի վրա։ Հիշեք ուշադիր խառնված մոխրագույն գույների գեղեցկությունն ու նրբագեղությունը։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 consell general per a tothom: en general, la teva concentració és fantàstica! Continua així! Tot i que se suposa que t'estàs equivocant i aprenent dels teus errors, la teva qualitat general és superior a l'habitual. Continua treballant des dels detalls més grans fins als més petits. Pinta primer el fons i després les coses del davant. Amb acrílic, pinta detalls clars sobre formes més fosques. Recorda la bellesa i la gràcia dels grisos acuradament barrejats!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给大家一些建议：总的来说，你的专注力很棒！继续保持！虽然你本应该会犯错，并从中吸取教训，但你的整体质量比平时更高。继续从最大的细节到最小的细节进行创作。先画背景，然后再画前面的东西。用丙烯颜料，在深色形状上画浅色细节。记住，精心调配的灰色，其美丽与优雅令人难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Een algemeen advies voor iedereen: Over het algemeen is je focus geweldig! Ga zo door! Hoewel je eigenlijk fouten moet maken en van je fouten moet leren, is je algehele kwaliteit hoger dan normaal. Blijf werken van de grootste details naar de kleinste. Schilder eerst de achtergrond en dan de dingen ervoor. Schilder met acryl lichte details over donkere vormen. Onthoud de schoonheid en gratie van zorgvuldig gemengde grijstinten!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چند توصیه کلی برای همه: در کل، تمرکز شما عالی است! به کارتان ادامه دهید! اگرچه قرار است اشتباه کنید و اشتباهاتتان را یاد بگیرید، اما کیفیت کلی شما بالاتر از حد معمول است. از بزرگترین جزئیات به کوچکترین جزئیات ادامه دهید. ابتدا پس‌زمینه و سپس چیزهای جلویی را رنگ کنید. با اکریلیک، جزئیات روشن را روی شکل‌های تیره‌تر رنگ کنید. زیبایی و ظرافت خاکستری‌های با دقت ترکیب شده را به خاطر بسپارید!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 conseil général pour tous : dans l’ensemble, votre concentration est excellente ! Continuez ! Même si vous êtes censé faire des erreurs et apprendre de vos erreurs, votre qualité globale est supérieure à la normale. Continuez à travailler des plus grands détails aux plus petits. Peignez d’abord l’arrière-plan, puis les éléments de devant. À l’acrylique, peignez les détails clairs par-dessus les formes plus sombres. Souvenez-vous de la beauté et de la grâce des gris soigneusement mélangés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 allgemeiner Tipp für alle: Insgesamt ist deine Konzentration hervorragend! Weiter so! Auch wenn du Fehler machen und aus ihnen lernen sollst, ist deine Gesamtqualität höher als sonst. Arbeite dich von den größten Details zu den kleinsten vor. Mal zuerst den Hintergrund und dann die Dinge davor. Male mit Acryl helle Details über dunklere Formen. Denk an die Schönheit und Anmut sorgfältig gemischter Grautöne!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બધા માટે કેટલીક સામાન્ય સલાહ: એકંદરે, તમારું ધ્યાન ખૂબ જ સારું છે! ચાલુ રાખો! ભલે તમે ભૂલો કરીને તમારી ભૂલો શીખી રહ્યા હોવ, તમારી એકંદર ગુણવત્તા સામાન્ય કરતાં વધુ સારી છે. સૌથી મોટી વિગતોથી લઈને નાનામાં નાની વિગતો સુધી કામ કરવાનું ચાલુ રાખો. પહેલા પૃષ્ઠભૂમિને રંગ કરો, અને પછી આગળની વસ્તુઓને. એક્રેલિકથી, ઘાટા આકારોની ટોચ પર હળવા વિગતો રંગ કરો. કાળજીપૂર્વક મિશ્રિત ગ્રે રંગની સુંદરતા અને ગ્રેસ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सभी के लिए एक सामान्य सलाह: कुल मिलाकर, आपका ध्यान बहुत अच्छा है! इसे जारी रखें! हालाँकि आपको गलतियाँ करनी चाहिए और अपनी गलतियाँ सीखनी चाहिए, फिर भी आपकी समग्र गुणवत्ता सामान्य से बेहतर है। सबसे बड़े विवरण से लेकर सबसे छोटे विवरण तक काम करते रहें। पहले पृष्ठभूमि को रंगें, और फिर सामने की चीज़ों को। ऐक्रेलिक से, गहरे रंगों के ऊपर हल्के विवरण रंगें। सावधानी से मिश्रित ग्रे रंगों की सुंदरता और सुंदरता को याद रखें!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 consiglio generale per tutti: nel complesso, la vostra concentrazione è ottima! Continuate così! Anche se dovreste sbagliare e imparare dai vostri errori, la vostra qualità complessiva è superiore al solito. Continuate a lavorare dai dettagli più grandi a quelli più piccoli. Dipingete prima lo sfondo e poi gli oggetti davanti. Con l'acrilico, dipingete i dettagli chiari sopra le forme più scure. Ricordate la bellezza e la grazia dei grigi sapientemente miscelati!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皆さんへのアドバイスです。全体的に見て、集中力は素晴らしいです！頑張ってください！失敗してそこから学ぶべきことはたくさんありますが、全体的なクオリティはいつもより高くなっています。大きなディテールから小さなディテールへと作業を続けましょう。まず背景を描き、次に手前のものを描きます。アクリル絵の具で、暗い形の上に明るいディテールを描きましょう。丁寧に混ぜ合わせたグレーの美しさと優美さを忘れず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모두에게 드리는 일반적인 조언: 전반적으로 집중력이 훌륭합니다! 계속하세요! 실수를 하고 실수를 통해 배우는 것도 중요하지만, 전반적인 완성도는 평소보다 훨씬 높습니다. 가장 큰 디테일부터 작은 디테일까지 계속해서 작업하세요. 배경을 먼저 칠하고, 그다음에 앞에 있는 사물을 칠하세요. 아크릴 물감을 사용하여 어두운 도형 위에 밝은 디테일을 칠하세요. 신중하게 섞은 회색의 아름다움과 우아함을 기억하세요!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Çend şîretên giştî ji bo her kesî: Bi tevayî, baldariya te pir baş e! Berdewam bike! Her çend tê texmînkirin ku tu şaşiyan dikî û ji şaşiyên xwe fêr dibî jî, kalîteya te ya giştî ji ya asayî bilindtir e. Ji hûrguliyên herî mezin heta yên herî biçûk berdewam bike. Pêşî paşxaneyê boyax bike, û dû re jî tiştên li pêş. Bi akrîlîkê, hûrguliyên ronî li ser şeklên tarî boyax bike. Xweşikbûn û xweşikbûna gewrên bi baldarî tevlihevkirî ji bîr meke!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Beberapa nasihat umum untuk semua orang: Secara keseluruhan, tumpuan anda sangat bagus! Teruskan! Walaupun anda sepatutnya mengacau dan mempelajari kesilapan anda, kualiti keseluruhan anda lebih tinggi daripada biasa. Teruskan bekerja dari butiran yang paling besar hingga yang terkecil. Cat latar belakang dahulu, dan kemudian perkara di hadapan. Dengan akrilik, cat butiran cahaya di atas bentuk yang lebih gelap. Ingat keindahan dan keanggunan kelabu yang dicampur dengan teliti!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എല്ലാവർക്കും പൊതുവായ ചില ഉപദേശങ്ങൾ: മൊത്തത്തിൽ, നിങ്ങളുടെ ശ്രദ്ധ വളരെ മികച്ചതാണ്! ഇത് തുടരുക! നിങ്ങൾ കുഴപ്പത്തിലാകുകയും നിങ്ങളുടെ തെറ്റുകൾ പഠിക്കുകയും ചെയ്യേണ്ടതുണ്ടെങ്കിലും, നിങ്ങളുടെ മൊത്തത്തിലുള്ള ഗുണനിലവാരം പതിവിലും ഉയർന്നതാണ്. ഏറ്റവും വലിയ വിശദാംശങ്ങൾ മുതൽ ഏറ്റവും ചെറിയത് വരെ പ്രവർത്തിക്കുന്നത് തുടരുക. ആദ്യം പശ്ചാത്തലം പെയിന്റ് ചെയ്യുക, തുടർന്ന് മുന്നിലുള്ള കാര്യങ്ങൾ പെയിന്റ് ചെയ്യുക. അക്രിലിക് ഉപയോഗിച്ച്, ഇരുണ്ട ആകൃതികൾക്ക് മുകളിൽ ഇളം വിശദാംശങ്ങൾ പെയിന്റ് ചെയ്യുക. ശ്രദ്ധാപൂർവ്വം കലർത്തിയ ചാരനിറങ്ങളുടെ ഭംഗിയും ഭംഗിയും ഓർമ്മിക്കുക!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सबैका लागि केही सामान्य सल्लाह: समग्रमा, तपाईंको ध्यान केन्द्रित गर्ने क्षमता राम्रो छ! यसलाई निरन्तरता दिनुहोस्! तपाईंले गल्तीहरू गर्दै र आफ्ना गल्तीहरू सिक्दै हुनुहुन्छ भन्ने अनुमान गरिए पनि, तपाईंको समग्र गुणस्तर सामान्य भन्दा उच्च छ। ठूला विवरणहरूदेखि साना विवरणहरूसम्म काम गरिरहनुहोस्। पहिले पृष्ठभूमि र त्यसपछि अगाडिका चीजहरू रंगाउनुहोस्। एक्रिलिकको साथ, गाढा आकारहरूको माथि हल्का विवरणहरू रंगाउनुहोस्। सावधानीपूर्वक मिश्रित खैरो रङको सुन्दरता र अनुग्रह सम्झनुहोस्!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ټولو لپاره ځینې عمومي مشورې: په ټولیزه توګه، ستاسو تمرکز ډیر ښه دی! دوام ورکړئ! که څه هم تاسو باید ګډوډ اوسئ او خپلې غلطۍ زده کوئ، ستاسو ټولیز کیفیت د معمول څخه لوړ دی. له لویو جزئیاتو څخه تر کوچنیو پورې کار ته دوام ورکړئ. لومړی شالید رنګ کړئ، او بیا په مخ کې شیان. د اکریلیک سره، د تیاره شکلونو په سر کې سپک توضیحات رنګ کړئ. د احتیاط سره مخلوط شوي خړ رنګونو ښکلا او فضل په یاد ولرئ!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Um conselho geral para todos: No geral, seu foco é ótimo! Continue assim! Mesmo que você esteja cometendo erros e aprendendo com eles, sua qualidade geral está melhor do que o normal. Continue trabalhando dos maiores detalhes para os menores. Pinte primeiro o fundo e depois as coisas da frente. Com acrílico, pinte detalhes claros sobre formas mais escuras. Lembre-se da beleza e da graça dos tons de cinza cuidadosamente misturados!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ਸਾਰਿਆਂ ਲਈ ਕੁਝ ਆਮ ਸਲਾਹ: ਕੁੱਲ ਮਿਲਾ ਕੇ, ਤੁਹਾਡਾ ਧਿਆਨ ਬਹੁਤ ਵਧੀਆ ਹੈ! ਇਸਨੂੰ ਜਾਰੀ ਰੱਖੋ! ਭਾਵੇਂ ਤੁਹਾਨੂੰ ਗੜਬੜ ਕਰਨ ਅਤੇ ਆਪਣੀਆਂ ਗਲਤੀਆਂ ਸਿੱਖਣ ਦੀ ਲੋੜ ਹੈ, ਤੁਹਾਡੀ ਸਮੁੱਚੀ ਗੁਣਵੱਤਾ ਆਮ ਨਾਲੋਂ ਵੱਧ ਹੈ। ਸਭ ਤੋਂ ਵੱਡੇ ਵੇਰਵਿਆਂ ਤੋਂ ਲੈ ਕੇ ਸਭ ਤੋਂ ਛੋਟੇ ਤੱਕ ਕੰਮ ਕਰਨਾ ਜਾਰੀ ਰੱਖੋ। ਪਹਿਲਾਂ ਪਿਛੋਕੜ ਨੂੰ ਪੇਂਟ ਕਰੋ, ਅਤੇ ਫਿਰ ਸਾਹਮਣੇ ਵਾਲੀਆਂ ਚੀਜ਼ਾਂ ਨੂੰ। ਐਕ੍ਰੀਲਿਕ ਨਾਲ, ਗੂੜ੍ਹੇ ਆਕਾਰਾਂ ਦੇ ਉੱਪਰ ਹਲਕੇ ਵੇਰਵਿਆਂ ਨੂੰ ਪੇਂਟ ਕਰੋ। ਧਿਆਨ ਨਾਲ ਮਿਸ਼ਰਤ ਸਲੇਟੀ ਰੰਗਾਂ ਦੀ ਸੁੰਦਰਤਾ ਅਤੇ ਸ਼ਾਨ ਨੂੰ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Общий совет для всех: в целом, у вас отличная концентрация! Так держать! Несмотря на то, что вам, как и положено, приходится ошибаться и учиться на своих ошибках, общее качество выше обычного. Продолжайте работать от крупных деталей к мелким. Сначала нарисуйте фон, а затем то, что находится на переднем плане. Акриловыми красками рисуйте светлые детали поверх тёмных форм. Помните о красоте и изяществе тщательно смешанных серых оттенков!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Неки општи савети за све: У целини, ваш фокус је одличан! Само наставите тако! Иако би требало да грешите и учите на својим грешкама, ваш укупни квалитет је виши него обично. Наставите да радите од највећих детаља до најмањих. Прво обојите позадину, а затим ствари испред. Акрилом, обојите светле детаље преко тамнијих облика. Запамтите лепоту и грациозност пажљиво помешаних сивих нијанси!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Qaar ka mid ah talooyinka guud ee qof walba: Guud ahaan, diiraddaadu waa mid weyn! Sii wad! Inkasta oo lagaa rabo in aad kharribto oo aad barato khaladaadkaaga, tayadaada guud ayaa ka sarraysa sidii caadiga ahayd. Sii wad shaqada faahfaahinta ugu weyn ilaa tan ugu yar. Marka hore rinji asalka, ka dibna waxyaabaha hore. Iyada oo leh akrilik, ku rinji faahfaahinta iftiinka korka qaababka mugdiga ah. Xusuusnow quruxda iyo nimcada cawl si taxadar leh isku qasan!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 consejo general para todos: ¡En general, tu concentración es excelente! ¡Sigue así! Aunque se supone que debes estar cometiendo errores y aprendiendo de ellos, tu calidad general es superior a la habitual. Sigue trabajando desde los detalles más grandes hasta los más pequeños. Pinta primero el fondo y luego lo de adelante. Con acrílico, pinta los detalles claros sobre las formas más oscuras. ¡Recuerda la belleza y la gracia de los grises cuidadosamente mezclados!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Sababaraha naséhat umum pikeun sadayana: Sacara umum, fokus anjeun saé! Teraskeun éta! Sanaos anjeun kedah ngaco sareng diajar kasalahan anjeun, kualitas umum anjeun langkung luhur tibatan biasa. Nuluykeun gawé ti detil pangbadagna ka pangleutikna. Cat latar tukang heula, teras barang-barang di hareup. Kalayan akrilik, cet rinci cahaya dina luhureun bentuk anu langkung poék. Inget kaéndahan jeung rahmat grays dicampur taliti!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Ushauri wa jumla kwa kila mtu: Kwa ujumla, umakini wako ni mzuri! Endelea! Ingawa unatakiwa kuwa unavuruga na kujifunza makosa yako, ubora wako wa jumla ni wa juu kuliko kawaida. Endelea kufanya kazi kutoka kwa maelezo makubwa hadi madogo zaidi. Rangi mandharinyuma kwanza, na kisha mambo ya mbele. Kwa akriliki, weka maelezo ya mwanga juu ya maumbo meusi zaidi. Kumbuka uzuri na neema ya kijivu kilichochanganywa kwa makini!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Några allmänna råd till alla: Som helhet är ditt fokus fantastiskt! Fortsätt så! Även om du förväntas göra fel och lära dig dina misstag, är din övergripande kvalitet högre än vanligt. Fortsätt arbeta från de största detaljerna till de minsta. Måla bakgrunden först, och sedan sakerna framför. Med akryl, måla ljusa detaljer ovanpå mörkare former. Kom ihåg skönheten och elegansen hos noggrant blandade gråtoner!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Ilang pangkalahatang payo para sa lahat: Sa kabuuan, mahusay ang iyong pagtuon! Ipagpatuloy mo yan! Kahit na ikaw ay dapat na gumugulo at natututo sa iyong mga pagkakamali, ang iyong pangkalahatang kalidad ay mas mataas kaysa karaniwan. Magpatuloy sa paggawa mula sa pinakamalalaking detalye hanggang sa pinakamaliit. Kulayan muna ang background, at pagkatapos ay ang mga bagay sa harap. Gamit ang acrylic, ipinta ang mga detalye ng liwanag sa ibabaw ng mas madidilim na mga hugis. Alalahanin ang kagandahan at biyaya ng maingat na pinaghalong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அனைவருக்கும் பொதுவான சில அறிவுரைகள்: ஒட்டுமொத்தமாக, உங்கள் கவனம் சிறப்பாக உள்ளது! தொடர்ந்து செயல்படுங்கள்! நீங்கள் தவறுகளைச் செய்து உங்கள் தவறுகளைக் கற்றுக்கொள்ள வேண்டியிருந்தாலும், உங்கள் ஒட்டுமொத்த தரம் வழக்கத்தை விட அதிகமாக உள்ளது. மிகப்பெரிய விவரங்களிலிருந்து சிறியது வரை தொடர்ந்து வேலை செய்யுங்கள். முதலில் பின்னணியை வரைந்து, பின்னர் முன்னால் உள்ள பொருட்களை வரைங்கள். அக்ரிலிக் கொண்டு, இருண்ட வடிவங்களின் மேல் ஒளி விவரங்களை வரைங்கள். கவனமாக கலந்த சாம்பல் நிறங்களின் அழகையும் நேர்த்தியையும் நினைவில்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คำแนะนำทั่วไปสำหรับทุกคน: โดยรวมแล้ว คุณมีสมาธิดีมาก! พยายามต่อไป! ถึงแม้ว่าคุณควรจะพลาดและเรียนรู้ข้อผิดพลาด แต่คุณภาพโดยรวมของคุณกลับดีกว่าปกติ ทำงานต่อจากรายละเอียดที่ใหญ่ที่สุดไปยังรายละเอียดที่เล็กที่สุด ระบายสีพื้นหลังก่อน แล้วจึงระบายสีสิ่งที่อยู่ข้างหน้า ใช้สีอะคริลิก ระบายสีรายละเอียดสีอ่อนทับบนรูปทรงสีเข้ม จดจำความงามและความสง่างามของสีเทาที่ผสมกันอย่างพิถีพิถัน!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Herkese genel bir tavsiye: Genel olarak odaklanmanız harika! Devam edin! Hata yapmanız ve hatalarınızdan ders çıkarmanız beklenirken, genel kaliteniz normalden daha yüksek. En büyük detaylardan en küçüklere doğru çalışmaya devam edin. Önce arka planı, sonra öndeki nesneleri boyayın. Akrilik boya ile koyu şekillerin üzerine açık renkli detaylar çizin. Özenle karıştırılmış grilerin güzelliğini ve zarafetini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Кілька загальних порад для всіх: загалом, ваша зосередженість чудова! Так тримати! Навіть попри те, що ви повинні помилятися та вчитися на своїх помилках, ваша загальна якість вища, ніж зазвичай. Продовжуйте працювати від найбільших деталей до найменших. Спочатку намалюйте фон, а потім те, що попереду. Акрилом намалюйте світлі деталі поверх темніших форм. Пам’ятайте про красу та витонченість ретельно змішаних сірих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سب کے لیے کچھ عمومی مشورہ: بحیثیت مجموعی، آپ کی توجہ بہت اچھی ہے! اسے جاری رکھیں! اگرچہ آپ کو گڑبڑ کرنا اور اپنی غلطیوں کو سیکھنا سمجھا جاتا ہے، آپ کا مجموعی معیار معمول سے زیادہ ہے۔ سب سے بڑی تفصیلات سے چھوٹے تک کام جاری رکھیں۔ پہلے پس منظر کو پینٹ کریں، اور پھر سامنے والی چیزوں کو۔ ایکریلک کے ساتھ، گہرے سائز کے اوپر روشنی کی تفصیلات پینٹ کریں۔ احتیاط سے مخلوط گرے کی خوبصورتی اور فضل کو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Một vài lời khuyên chung cho mọi người: Nhìn chung, sự tập trung của bạn rất tốt! Hãy tiếp tục phát huy! Mặc dù bạn được cho là sẽ mắc lỗi và học hỏi từ những sai lầm của mình, nhưng chất lượng tổng thể của bạn vẫn cao hơn bình thường. Hãy tiếp tục làm việc từ những chi tiết lớn nhất đến những chi tiết nhỏ nhất. Vẽ nền trước, rồi đến những thứ ở phía trước. Dùng acrylic, hãy vẽ các chi tiết sáng lên trên các hình khối tối hơn. Hãy nhớ vẻ đẹp và sự duyên dáng của những màu xám được pha trộn cẩn thận!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9567a783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9567a783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75aceb268a_0_1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75aceb268a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918b675c6e_0_2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918b675c6e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918b675c6e_0_2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918b675c6e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918b675c6e_0_2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918b675c6e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918b675c6e_0_2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918b675c6e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918b675c6e_0_3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918b675c6e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918b675c6e_0_3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918b675c6e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ab6a5cb580_0_4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ab6a5cb580_0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918b675c6e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918b675c6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当前积分仅用于收集和拼贴参考照片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JUSTE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Collagen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colar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คะแนนปัจจุบันสำหรับการรวบรวมและการทำภาพอ้างอิงเท่านั้น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0380716dc4_0_1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20380716dc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6fc20f14c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6fc20f14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64b5a10f80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64b5a10f8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75aceb268a_0_3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75aceb268a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0380716dc4_0_2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20380716dc4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75aceb268a_0_59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275aceb268a_0_5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are to mix grey versions of your colours, and finish your mini-painting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Synimet e sotme janë të përzieni versionet gri të ngjyrave tuaja dhe të përfundoni mini-pikturën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የቀለማትዎን ግራጫ ስሪቶች መቀላቀል እና አነስተኛ ስዕልዎን መጨረስ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هي مزج الإصدارات الرمادية من ألوانك، وإنهاء اللوحة الصغيرة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նպատակներն են խառնել ձեր գույների մոխրագույն տարբերակները և ավարտել ձեր մինի-նկարը։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objectius d'avui són barrejar versions grises dels teus colors i acabar la teva mini-pintura.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今天的目标是调配出各种颜色的灰色版本，并完成你的迷你绘画作品。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doelen van vandaag zijn om grijze versies van je kleuren te mengen en je mini-schilderij af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امروز این است که نسخه‌های خاکستری رنگ‌هایتان را با هم ترکیب کنید و نقاشی کوچکتان را تمام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vos objectifs sont de mélanger des versions grises de vos couleurs et de terminer votre mini-tableau.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heutigen Ziele sind, Graustufen eurer Farben zu mischen und euer Mini-Gemälde fertigzustellen.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તમારા રંગોના ગ્રે વર્ઝનને મિશ્રિત કરવાનું છે, અને તમારા મિની-પેઇન્ટિંગને પૂર્ણ કરવાનું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आपके रंगों के ग्रे संस्करणों को मिलाना और अपनी मिनी-पेंटिंग को पूरा करना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Gli obiettivi di oggi sono mescolare le versioni grigie dei tuoi colori e finire il tuo mini-dipinto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今日の目標は、グレーの色のカラーを混ぜてミニ絵画を完成させることです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목표는 회색 버전의 색상을 혼합하고 미니 페인팅을 완성하는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ew in ku hûn guhertoyên gewr ên rengên xwe tevlihev bikin û wêneyê xwe yê piçûk biqedînin.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adalah untuk mencampurkan versi kelabu warna anda dan menyelesaikan lukisan mini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നിങ്ങളുടെ നിറങ്ങളുടെ ചാരനിറത്തിലുള്ള പതിപ്പുകൾ കൂട്ടിക്കലർത്തി നിങ്ങളുടെ മിനി-പെയിന്റിംഗ് പൂർത്തിയാക്കുക എന്നതാണ്.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 भनेको तपाईंका रङहरूको खैरो संस्करणहरू मिसाउनु र तपाईंको मिनी-पेन्टिङ पूरा गर्नु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دا دي چې ستاسو د رنګونو خړ نسخې ګډې کړئ، او خپل کوچنی انځورګري بشپړه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 objetivos de hoje são misturar versões em tons de cinza das suas cores e terminar sua mini-pintura.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ਤੁਹਾਡੇ ਰੰਗਾਂ ਦੇ ਸਲੇਟੀ ਸੰਸਕਰਣਾਂ ਨੂੰ ਮਿਲਾਉਣਾ ਹੈ, ਅਤੇ ਆਪਣੀ ਮਿੰਨੀ-ਪੇਂਟਿੰਗ ਨੂੰ ਪੂਰਾ ਕਰਨਾ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Цель сегодняшнего дня — смешать серые варианты ваших цветов и закончить вашу мини-картину.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су да помешате сиве верзије ваших боја и завршите своју мини-слику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Hadafka maanta waa in la isku daro noocyada cawl ee midabadaada, oo aad dhammayso rinjiyeyntaada 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objetivos de hoy son mezclar versiones grises de tus colores y terminar tu mini-cuadro.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nyaéta pikeun nyampur vérsi abu-abu tina warna anjeun, sareng ngabéréskeun lukisan mini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ni kuchanganya matoleo ya kijivu ya rangi zako, na kumaliza uchoraji wako mdogo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är att blanda gråa versioner av dina färger och avsluta din minimålning.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layunin ngayon ay paghaluin ang mga gray na bersyon ng iyong mga kulay, at tapusin ang iyong mini-painting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உங்கள் வண்ணங்களின் சாம்பல் நிறப் பதிப்புகளைக் கலந்து, உங்கள் மினி-ஓவியத்தை முடிப்பதாகும்.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เป้าหมายของวันนี้คือการผสมสีเทาและวาดภาพขนาดเล็กของคุณให้เสร็จ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renklerinizin gri versiyonlarını karıştırmak ve mini resminizi bitirmektir.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Сьогоднішні цілі — змішати сірі версії ваших кольорів та завершити вашу міні-картину.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اہداف آپ کے رنگوں کے سرمئی ورژن کو ملانا اور اپنی منی پینٹنگ کو مکمل کرنا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là pha trộn các phiên bản màu xám của màu sắc và hoàn thành bức tranh nhỏ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75aceb268a_0_73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5aceb268a_0_7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af94c0f42c_0_1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af94c0f42c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af94c0f42c_0_1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af94c0f42c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ab6a5cb580_0_3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ab6a5cb580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af94c0f42c_0_1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af94c0f42c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af94c0f42c_0_2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af94c0f42c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af94c0f42c_0_2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af94c0f42c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75aceb268a_0_74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75aceb268a_0_7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75aceb268a_0_8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75aceb268a_0_8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017cc08424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017cc084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017cc08424_0_4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017cc08424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0468eda5d5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0468eda5d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017cc08424_0_3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017cc08424_0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af92d0e8e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af92d0e8e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017cc08424_0_2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017cc08424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1" name="Shape 121"/>
        <p:cNvGrpSpPr/>
        <p:nvPr/>
      </p:nvGrpSpPr>
      <p:grpSpPr>
        <a:xfrm>
          <a:off x="0" y="0"/>
          <a:ext cx="0" cy="0"/>
          <a:chOff x="0" y="0"/>
          <a:chExt cx="0" cy="0"/>
        </a:xfrm>
      </p:grpSpPr>
      <p:sp>
        <p:nvSpPr>
          <p:cNvPr id="122" name="Google Shape;122;p28"/>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3" name="Google Shape;123;p28"/>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7" name="Shape 127"/>
        <p:cNvGrpSpPr/>
        <p:nvPr/>
      </p:nvGrpSpPr>
      <p:grpSpPr>
        <a:xfrm>
          <a:off x="0" y="0"/>
          <a:ext cx="0" cy="0"/>
          <a:chOff x="0" y="0"/>
          <a:chExt cx="0" cy="0"/>
        </a:xfrm>
      </p:grpSpPr>
      <p:sp>
        <p:nvSpPr>
          <p:cNvPr id="128" name="Google Shape;128;p2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9" name="Google Shape;129;p29"/>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2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2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3" name="Shape 133"/>
        <p:cNvGrpSpPr/>
        <p:nvPr/>
      </p:nvGrpSpPr>
      <p:grpSpPr>
        <a:xfrm>
          <a:off x="0" y="0"/>
          <a:ext cx="0" cy="0"/>
          <a:chOff x="0" y="0"/>
          <a:chExt cx="0" cy="0"/>
        </a:xfrm>
      </p:grpSpPr>
      <p:sp>
        <p:nvSpPr>
          <p:cNvPr id="134" name="Google Shape;134;p30"/>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5" name="Google Shape;135;p30"/>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36" name="Google Shape;136;p3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7" name="Google Shape;137;p3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8" name="Google Shape;138;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9" name="Shape 139"/>
        <p:cNvGrpSpPr/>
        <p:nvPr/>
      </p:nvGrpSpPr>
      <p:grpSpPr>
        <a:xfrm>
          <a:off x="0" y="0"/>
          <a:ext cx="0" cy="0"/>
          <a:chOff x="0" y="0"/>
          <a:chExt cx="0" cy="0"/>
        </a:xfrm>
      </p:grpSpPr>
      <p:sp>
        <p:nvSpPr>
          <p:cNvPr id="140" name="Google Shape;140;p3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1" name="Google Shape;141;p31"/>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2" name="Google Shape;142;p31"/>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3" name="Google Shape;143;p3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4" name="Google Shape;144;p3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6" name="Shape 146"/>
        <p:cNvGrpSpPr/>
        <p:nvPr/>
      </p:nvGrpSpPr>
      <p:grpSpPr>
        <a:xfrm>
          <a:off x="0" y="0"/>
          <a:ext cx="0" cy="0"/>
          <a:chOff x="0" y="0"/>
          <a:chExt cx="0" cy="0"/>
        </a:xfrm>
      </p:grpSpPr>
      <p:sp>
        <p:nvSpPr>
          <p:cNvPr id="147" name="Google Shape;147;p32"/>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8" name="Google Shape;148;p32"/>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49" name="Google Shape;149;p32"/>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0" name="Google Shape;150;p32"/>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1" name="Google Shape;151;p32"/>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2" name="Google Shape;152;p3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3" name="Google Shape;153;p3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4" name="Google Shape;154;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5" name="Shape 155"/>
        <p:cNvGrpSpPr/>
        <p:nvPr/>
      </p:nvGrpSpPr>
      <p:grpSpPr>
        <a:xfrm>
          <a:off x="0" y="0"/>
          <a:ext cx="0" cy="0"/>
          <a:chOff x="0" y="0"/>
          <a:chExt cx="0" cy="0"/>
        </a:xfrm>
      </p:grpSpPr>
      <p:sp>
        <p:nvSpPr>
          <p:cNvPr id="156" name="Google Shape;156;p3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7" name="Google Shape;157;p3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8" name="Google Shape;158;p3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9" name="Google Shape;159;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0" name="Shape 160"/>
        <p:cNvGrpSpPr/>
        <p:nvPr/>
      </p:nvGrpSpPr>
      <p:grpSpPr>
        <a:xfrm>
          <a:off x="0" y="0"/>
          <a:ext cx="0" cy="0"/>
          <a:chOff x="0" y="0"/>
          <a:chExt cx="0" cy="0"/>
        </a:xfrm>
      </p:grpSpPr>
      <p:sp>
        <p:nvSpPr>
          <p:cNvPr id="161" name="Google Shape;161;p34"/>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2" name="Google Shape;162;p34"/>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63" name="Google Shape;163;p34"/>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64" name="Google Shape;164;p3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5" name="Google Shape;165;p3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7" name="Shape 167"/>
        <p:cNvGrpSpPr/>
        <p:nvPr/>
      </p:nvGrpSpPr>
      <p:grpSpPr>
        <a:xfrm>
          <a:off x="0" y="0"/>
          <a:ext cx="0" cy="0"/>
          <a:chOff x="0" y="0"/>
          <a:chExt cx="0" cy="0"/>
        </a:xfrm>
      </p:grpSpPr>
      <p:sp>
        <p:nvSpPr>
          <p:cNvPr id="168" name="Google Shape;168;p35"/>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9" name="Google Shape;169;p35"/>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70" name="Google Shape;170;p35"/>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71" name="Google Shape;171;p3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2" name="Google Shape;172;p3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3" name="Google Shape;173;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4" name="Shape 174"/>
        <p:cNvGrpSpPr/>
        <p:nvPr/>
      </p:nvGrpSpPr>
      <p:grpSpPr>
        <a:xfrm>
          <a:off x="0" y="0"/>
          <a:ext cx="0" cy="0"/>
          <a:chOff x="0" y="0"/>
          <a:chExt cx="0" cy="0"/>
        </a:xfrm>
      </p:grpSpPr>
      <p:sp>
        <p:nvSpPr>
          <p:cNvPr id="175" name="Google Shape;175;p3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6" name="Google Shape;176;p36"/>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7" name="Google Shape;177;p3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3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9" name="Google Shape;179;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0" name="Shape 180"/>
        <p:cNvGrpSpPr/>
        <p:nvPr/>
      </p:nvGrpSpPr>
      <p:grpSpPr>
        <a:xfrm>
          <a:off x="0" y="0"/>
          <a:ext cx="0" cy="0"/>
          <a:chOff x="0" y="0"/>
          <a:chExt cx="0" cy="0"/>
        </a:xfrm>
      </p:grpSpPr>
      <p:sp>
        <p:nvSpPr>
          <p:cNvPr id="181" name="Google Shape;181;p37"/>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2" name="Google Shape;182;p37"/>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3" name="Google Shape;183;p3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3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5" name="Google Shape;185;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3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1.jpg"/><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1.jpg"/><Relationship Id="rId4" Type="http://schemas.openxmlformats.org/officeDocument/2006/relationships/image" Target="../media/image3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6.jpg"/><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7.jp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5.jpg"/><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30.jp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7.xml"/><Relationship Id="rId3"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10.jpg"/><Relationship Id="rId4"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8.jp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2.jpg"/><Relationship Id="rId4" Type="http://schemas.openxmlformats.org/officeDocument/2006/relationships/image" Target="../media/image2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7.jpg"/><Relationship Id="rId4" Type="http://schemas.openxmlformats.org/officeDocument/2006/relationships/image" Target="../media/image2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8.jpg"/><Relationship Id="rId4" Type="http://schemas.openxmlformats.org/officeDocument/2006/relationships/image" Target="../media/image2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3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instagram.com/tatu_panda/" TargetMode="Externa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5.jp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drive.google.com/file/d/1mtDay-CaOuhcQUCHekedctB9_IjXdJt8/view" TargetMode="Externa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hyperlink" Target="https://twitter.com/WeirdMedieval" TargetMode="External"/><Relationship Id="rId4" Type="http://schemas.openxmlformats.org/officeDocument/2006/relationships/hyperlink" Target="http://ica.themorgan.org/manuscript/page/1/77121" TargetMode="External"/><Relationship Id="rId5"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38"/>
          <p:cNvPicPr preferRelativeResize="0"/>
          <p:nvPr/>
        </p:nvPicPr>
        <p:blipFill>
          <a:blip r:embed="rId3">
            <a:alphaModFix/>
          </a:blip>
          <a:stretch>
            <a:fillRect/>
          </a:stretch>
        </p:blipFill>
        <p:spPr>
          <a:xfrm>
            <a:off x="-9200" y="-3"/>
            <a:ext cx="9143997" cy="6857998"/>
          </a:xfrm>
          <a:prstGeom prst="rect">
            <a:avLst/>
          </a:prstGeom>
          <a:noFill/>
          <a:ln>
            <a:noFill/>
          </a:ln>
        </p:spPr>
      </p:pic>
      <p:sp>
        <p:nvSpPr>
          <p:cNvPr id="191" name="Google Shape;191;p38"/>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92" name="Google Shape;192;p38"/>
          <p:cNvSpPr txBox="1"/>
          <p:nvPr/>
        </p:nvSpPr>
        <p:spPr>
          <a:xfrm>
            <a:off x="3622575" y="10585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93" name="Google Shape;193;p38"/>
          <p:cNvSpPr txBox="1"/>
          <p:nvPr/>
        </p:nvSpPr>
        <p:spPr>
          <a:xfrm>
            <a:off x="387150" y="9060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94" name="Google Shape;194;p38"/>
          <p:cNvSpPr txBox="1"/>
          <p:nvPr/>
        </p:nvSpPr>
        <p:spPr>
          <a:xfrm>
            <a:off x="6507900" y="188440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95" name="Google Shape;195;p38"/>
          <p:cNvSpPr txBox="1"/>
          <p:nvPr/>
        </p:nvSpPr>
        <p:spPr>
          <a:xfrm>
            <a:off x="387150" y="4103925"/>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Average"/>
                <a:ea typeface="Average"/>
                <a:cs typeface="Average"/>
                <a:sym typeface="Average"/>
              </a:rPr>
              <a:t>Reference photo</a:t>
            </a:r>
            <a:endParaRPr b="1" sz="3000">
              <a:latin typeface="Average"/>
              <a:ea typeface="Average"/>
              <a:cs typeface="Average"/>
              <a:sym typeface="Average"/>
            </a:endParaRPr>
          </a:p>
        </p:txBody>
      </p:sp>
      <p:sp>
        <p:nvSpPr>
          <p:cNvPr id="196" name="Google Shape;196;p38"/>
          <p:cNvSpPr txBox="1"/>
          <p:nvPr/>
        </p:nvSpPr>
        <p:spPr>
          <a:xfrm>
            <a:off x="3437175" y="3457725"/>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700">
                <a:solidFill>
                  <a:srgbClr val="FFFFFF"/>
                </a:solidFill>
                <a:latin typeface="Average"/>
                <a:ea typeface="Average"/>
                <a:cs typeface="Average"/>
                <a:sym typeface="Average"/>
              </a:rPr>
              <a:t>paper </a:t>
            </a:r>
            <a:endParaRPr b="1" sz="2700">
              <a:solidFill>
                <a:srgbClr val="FFFFFF"/>
              </a:solidFill>
              <a:latin typeface="Average"/>
              <a:ea typeface="Average"/>
              <a:cs typeface="Average"/>
              <a:sym typeface="Average"/>
            </a:endParaRPr>
          </a:p>
          <a:p>
            <a:pPr indent="0" lvl="0" marL="0" rtl="0" algn="ctr">
              <a:spcBef>
                <a:spcPts val="0"/>
              </a:spcBef>
              <a:spcAft>
                <a:spcPts val="0"/>
              </a:spcAft>
              <a:buNone/>
            </a:pPr>
            <a:r>
              <a:rPr b="1" lang="en" sz="2700">
                <a:solidFill>
                  <a:srgbClr val="FFFFFF"/>
                </a:solidFill>
                <a:latin typeface="Average"/>
                <a:ea typeface="Average"/>
                <a:cs typeface="Average"/>
                <a:sym typeface="Average"/>
              </a:rPr>
              <a:t>palette</a:t>
            </a:r>
            <a:endParaRPr b="1" sz="2700">
              <a:solidFill>
                <a:srgbClr val="CACACA"/>
              </a:solidFill>
              <a:latin typeface="Average"/>
              <a:ea typeface="Average"/>
              <a:cs typeface="Average"/>
              <a:sym typeface="Average"/>
            </a:endParaRPr>
          </a:p>
        </p:txBody>
      </p:sp>
      <p:sp>
        <p:nvSpPr>
          <p:cNvPr id="197" name="Google Shape;197;p38"/>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
        <p:nvSpPr>
          <p:cNvPr id="198" name="Google Shape;198;p38"/>
          <p:cNvSpPr txBox="1"/>
          <p:nvPr/>
        </p:nvSpPr>
        <p:spPr>
          <a:xfrm>
            <a:off x="986475" y="510120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9900"/>
                </a:solidFill>
                <a:latin typeface="Average"/>
                <a:ea typeface="Average"/>
                <a:cs typeface="Average"/>
                <a:sym typeface="Average"/>
              </a:rPr>
              <a:t>mini</a:t>
            </a:r>
            <a:endParaRPr b="1" sz="3000">
              <a:solidFill>
                <a:srgbClr val="FF9900"/>
              </a:solidFill>
              <a:latin typeface="Average"/>
              <a:ea typeface="Average"/>
              <a:cs typeface="Average"/>
              <a:sym typeface="Average"/>
            </a:endParaRPr>
          </a:p>
          <a:p>
            <a:pPr indent="0" lvl="0" marL="0" rtl="0" algn="ctr">
              <a:spcBef>
                <a:spcPts val="0"/>
              </a:spcBef>
              <a:spcAft>
                <a:spcPts val="0"/>
              </a:spcAft>
              <a:buNone/>
            </a:pPr>
            <a:r>
              <a:rPr b="1" lang="en" sz="3000">
                <a:solidFill>
                  <a:srgbClr val="FF9900"/>
                </a:solidFill>
                <a:latin typeface="Average"/>
                <a:ea typeface="Average"/>
                <a:cs typeface="Average"/>
                <a:sym typeface="Average"/>
              </a:rPr>
              <a:t>painting</a:t>
            </a:r>
            <a:endParaRPr b="1" sz="3000">
              <a:solidFill>
                <a:srgbClr val="FF9900"/>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descr="All text" id="256" name="Google Shape;256;p48"/>
          <p:cNvSpPr txBox="1"/>
          <p:nvPr/>
        </p:nvSpPr>
        <p:spPr>
          <a:xfrm>
            <a:off x="460775" y="0"/>
            <a:ext cx="8233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FFFFFF"/>
                </a:solidFill>
                <a:latin typeface="Oswald"/>
                <a:ea typeface="Oswald"/>
                <a:cs typeface="Oswald"/>
                <a:sym typeface="Oswald"/>
              </a:rPr>
              <a:t>Some general advice for everyone</a:t>
            </a:r>
            <a:endParaRPr sz="4200">
              <a:solidFill>
                <a:srgbClr val="FFFFFF"/>
              </a:solidFill>
              <a:latin typeface="Oswald"/>
              <a:ea typeface="Oswald"/>
              <a:cs typeface="Oswald"/>
              <a:sym typeface="Oswald"/>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As a whole, your</a:t>
            </a:r>
            <a:r>
              <a:rPr b="1" lang="en" sz="2400">
                <a:solidFill>
                  <a:srgbClr val="FFFFFF"/>
                </a:solidFill>
                <a:latin typeface="Average"/>
                <a:ea typeface="Average"/>
                <a:cs typeface="Average"/>
                <a:sym typeface="Average"/>
              </a:rPr>
              <a:t> </a:t>
            </a:r>
            <a:r>
              <a:rPr b="1" lang="en" sz="2400">
                <a:solidFill>
                  <a:srgbClr val="00FF00"/>
                </a:solidFill>
                <a:latin typeface="Average"/>
                <a:ea typeface="Average"/>
                <a:cs typeface="Average"/>
                <a:sym typeface="Average"/>
              </a:rPr>
              <a:t>focus is great</a:t>
            </a:r>
            <a:r>
              <a:rPr lang="en" sz="2400">
                <a:solidFill>
                  <a:srgbClr val="B7B7B7"/>
                </a:solidFill>
                <a:latin typeface="Average"/>
                <a:ea typeface="Average"/>
                <a:cs typeface="Average"/>
                <a:sym typeface="Average"/>
              </a:rPr>
              <a:t>! Keep it up!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You are supposed to be </a:t>
            </a:r>
            <a:r>
              <a:rPr b="1" lang="en" sz="2400">
                <a:solidFill>
                  <a:srgbClr val="00FF00"/>
                </a:solidFill>
                <a:latin typeface="Average"/>
                <a:ea typeface="Average"/>
                <a:cs typeface="Average"/>
                <a:sym typeface="Average"/>
              </a:rPr>
              <a:t>messing up and learning your mistakes</a:t>
            </a:r>
            <a:r>
              <a:rPr lang="en" sz="2400">
                <a:solidFill>
                  <a:srgbClr val="B7B7B7"/>
                </a:solidFill>
                <a:latin typeface="Average"/>
                <a:ea typeface="Average"/>
                <a:cs typeface="Average"/>
                <a:sym typeface="Average"/>
              </a:rPr>
              <a:t>. This is what pushes your </a:t>
            </a:r>
            <a:r>
              <a:rPr b="1" lang="en" sz="2400">
                <a:solidFill>
                  <a:srgbClr val="00FF00"/>
                </a:solidFill>
                <a:latin typeface="Average"/>
                <a:ea typeface="Average"/>
                <a:cs typeface="Average"/>
                <a:sym typeface="Average"/>
              </a:rPr>
              <a:t>skills higher</a:t>
            </a:r>
            <a:r>
              <a:rPr lang="en" sz="2400">
                <a:solidFill>
                  <a:srgbClr val="B7B7B7"/>
                </a:solidFill>
                <a:latin typeface="Average"/>
                <a:ea typeface="Average"/>
                <a:cs typeface="Average"/>
                <a:sym typeface="Average"/>
              </a:rPr>
              <a:t>.</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Continue working from the </a:t>
            </a:r>
            <a:r>
              <a:rPr b="1" lang="en" sz="2400">
                <a:solidFill>
                  <a:srgbClr val="00FF00"/>
                </a:solidFill>
                <a:latin typeface="Average"/>
                <a:ea typeface="Average"/>
                <a:cs typeface="Average"/>
                <a:sym typeface="Average"/>
              </a:rPr>
              <a:t>biggest details</a:t>
            </a:r>
            <a:r>
              <a:rPr lang="en" sz="2400">
                <a:solidFill>
                  <a:srgbClr val="B7B7B7"/>
                </a:solidFill>
                <a:latin typeface="Average"/>
                <a:ea typeface="Average"/>
                <a:cs typeface="Average"/>
                <a:sym typeface="Average"/>
              </a:rPr>
              <a:t> to the </a:t>
            </a:r>
            <a:r>
              <a:rPr b="1" lang="en" sz="2400">
                <a:solidFill>
                  <a:srgbClr val="00FF00"/>
                </a:solidFill>
                <a:latin typeface="Average"/>
                <a:ea typeface="Average"/>
                <a:cs typeface="Average"/>
                <a:sym typeface="Average"/>
              </a:rPr>
              <a:t>smallest</a:t>
            </a:r>
            <a:r>
              <a:rPr lang="en" sz="2400">
                <a:solidFill>
                  <a:srgbClr val="B7B7B7"/>
                </a:solidFill>
                <a:latin typeface="Average"/>
                <a:ea typeface="Average"/>
                <a:cs typeface="Average"/>
                <a:sym typeface="Average"/>
              </a:rPr>
              <a:t>.</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Paint the </a:t>
            </a:r>
            <a:r>
              <a:rPr b="1" lang="en" sz="2400">
                <a:solidFill>
                  <a:srgbClr val="00FF00"/>
                </a:solidFill>
                <a:latin typeface="Average"/>
                <a:ea typeface="Average"/>
                <a:cs typeface="Average"/>
                <a:sym typeface="Average"/>
              </a:rPr>
              <a:t>background first</a:t>
            </a:r>
            <a:r>
              <a:rPr lang="en" sz="2400">
                <a:solidFill>
                  <a:srgbClr val="B7B7B7"/>
                </a:solidFill>
                <a:latin typeface="Average"/>
                <a:ea typeface="Average"/>
                <a:cs typeface="Average"/>
                <a:sym typeface="Average"/>
              </a:rPr>
              <a:t>, and then the </a:t>
            </a:r>
            <a:r>
              <a:rPr b="1" lang="en" sz="2400">
                <a:solidFill>
                  <a:srgbClr val="00FF00"/>
                </a:solidFill>
                <a:latin typeface="Average"/>
                <a:ea typeface="Average"/>
                <a:cs typeface="Average"/>
                <a:sym typeface="Average"/>
              </a:rPr>
              <a:t>things in front</a:t>
            </a:r>
            <a:r>
              <a:rPr lang="en" sz="2400">
                <a:solidFill>
                  <a:srgbClr val="B7B7B7"/>
                </a:solidFill>
                <a:latin typeface="Average"/>
                <a:ea typeface="Average"/>
                <a:cs typeface="Average"/>
                <a:sym typeface="Average"/>
              </a:rPr>
              <a:t>.</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With acrylic, paint </a:t>
            </a:r>
            <a:r>
              <a:rPr b="1" lang="en" sz="2400">
                <a:solidFill>
                  <a:srgbClr val="00FF00"/>
                </a:solidFill>
                <a:latin typeface="Average"/>
                <a:ea typeface="Average"/>
                <a:cs typeface="Average"/>
                <a:sym typeface="Average"/>
              </a:rPr>
              <a:t>light details on top</a:t>
            </a:r>
            <a:r>
              <a:rPr lang="en" sz="2400">
                <a:solidFill>
                  <a:srgbClr val="B7B7B7"/>
                </a:solidFill>
                <a:latin typeface="Average"/>
                <a:ea typeface="Average"/>
                <a:cs typeface="Average"/>
                <a:sym typeface="Average"/>
              </a:rPr>
              <a:t> of darker shapes.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Remember the beauty and grace of </a:t>
            </a:r>
            <a:r>
              <a:rPr b="1" lang="en" sz="2400">
                <a:solidFill>
                  <a:srgbClr val="00FF00"/>
                </a:solidFill>
                <a:latin typeface="Average"/>
                <a:ea typeface="Average"/>
                <a:cs typeface="Average"/>
                <a:sym typeface="Average"/>
              </a:rPr>
              <a:t>carefully mixed greys</a:t>
            </a:r>
            <a:r>
              <a:rPr lang="en" sz="2400">
                <a:solidFill>
                  <a:srgbClr val="B7B7B7"/>
                </a:solidFill>
                <a:latin typeface="Average"/>
                <a:ea typeface="Average"/>
                <a:cs typeface="Average"/>
                <a:sym typeface="Average"/>
              </a:rPr>
              <a:t>!</a:t>
            </a:r>
            <a:endParaRPr sz="2400">
              <a:solidFill>
                <a:srgbClr val="B7B7B7"/>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9"/>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50"/>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267" name="Google Shape;267;p50"/>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5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73" name="Google Shape;273;p5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74" name="Google Shape;274;p5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Tuesday, December 9th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5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80" name="Google Shape;280;p5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81" name="Google Shape;281;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Savanah Wheeler</a:t>
            </a:r>
            <a:r>
              <a:rPr lang="en" sz="2600">
                <a:solidFill>
                  <a:srgbClr val="888888"/>
                </a:solidFill>
                <a:latin typeface="Oswald"/>
                <a:ea typeface="Oswald"/>
                <a:cs typeface="Oswald"/>
                <a:sym typeface="Oswald"/>
              </a:rPr>
              <a:t> at Citadel High, Tuesday, December 9th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53"/>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87" name="Google Shape;287;p53"/>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88" name="Google Shape;288;p5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Tuesday, December 9th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id="293" name="Google Shape;293;p54"/>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94" name="Google Shape;294;p54"/>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95" name="Google Shape;295;p5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Kayden Fortin</a:t>
            </a:r>
            <a:r>
              <a:rPr lang="en" sz="2600">
                <a:solidFill>
                  <a:srgbClr val="888888"/>
                </a:solidFill>
                <a:latin typeface="Oswald"/>
                <a:ea typeface="Oswald"/>
                <a:cs typeface="Oswald"/>
                <a:sym typeface="Oswald"/>
              </a:rPr>
              <a:t> at Citadel High, Tuesday, December 9th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p55"/>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01" name="Google Shape;301;p55"/>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02" name="Google Shape;302;p5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Tuesday, December 9th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56"/>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08" name="Google Shape;308;p5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09" name="Google Shape;309;p5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Tuesday, December 9th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39"/>
          <p:cNvPicPr preferRelativeResize="0"/>
          <p:nvPr/>
        </p:nvPicPr>
        <p:blipFill>
          <a:blip r:embed="rId3">
            <a:alphaModFix/>
          </a:blip>
          <a:stretch>
            <a:fillRect/>
          </a:stretch>
        </p:blipFill>
        <p:spPr>
          <a:xfrm>
            <a:off x="0" y="0"/>
            <a:ext cx="5225796" cy="6858000"/>
          </a:xfrm>
          <a:prstGeom prst="rect">
            <a:avLst/>
          </a:prstGeom>
          <a:noFill/>
          <a:ln>
            <a:noFill/>
          </a:ln>
        </p:spPr>
      </p:pic>
      <p:sp>
        <p:nvSpPr>
          <p:cNvPr id="204" name="Google Shape;204;p39"/>
          <p:cNvSpPr txBox="1"/>
          <p:nvPr/>
        </p:nvSpPr>
        <p:spPr>
          <a:xfrm>
            <a:off x="5225796" y="0"/>
            <a:ext cx="3918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Aida Pocklington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7"/>
          <p:cNvSpPr txBox="1"/>
          <p:nvPr/>
        </p:nvSpPr>
        <p:spPr>
          <a:xfrm>
            <a:off x="0" y="0"/>
            <a:ext cx="5036100" cy="273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315" name="Google Shape;315;p57"/>
          <p:cNvSpPr txBox="1"/>
          <p:nvPr/>
        </p:nvSpPr>
        <p:spPr>
          <a:xfrm>
            <a:off x="5035975"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50	</a:t>
            </a:r>
            <a:r>
              <a:rPr b="1" lang="en" sz="2000">
                <a:solidFill>
                  <a:srgbClr val="00FF00"/>
                </a:solidFill>
                <a:latin typeface="Average"/>
                <a:ea typeface="Average"/>
                <a:cs typeface="Average"/>
                <a:sym typeface="Average"/>
              </a:rPr>
              <a:t>Rebecca Chafe</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Diesel Cloud Acosta</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43	</a:t>
            </a:r>
            <a:r>
              <a:rPr b="1" lang="en" sz="2000">
                <a:solidFill>
                  <a:srgbClr val="00FF00"/>
                </a:solidFill>
                <a:latin typeface="Average"/>
                <a:ea typeface="Average"/>
                <a:cs typeface="Average"/>
                <a:sym typeface="Average"/>
              </a:rPr>
              <a:t>Kyrese Colley</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45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00FF00"/>
                </a:solidFill>
                <a:latin typeface="Average"/>
                <a:ea typeface="Average"/>
                <a:cs typeface="Average"/>
                <a:sym typeface="Average"/>
              </a:rPr>
              <a:t>	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48	</a:t>
            </a:r>
            <a:r>
              <a:rPr b="1" lang="en" sz="2000">
                <a:solidFill>
                  <a:srgbClr val="00FF00"/>
                </a:solidFill>
                <a:latin typeface="Average"/>
                <a:ea typeface="Average"/>
                <a:cs typeface="Average"/>
                <a:sym typeface="Average"/>
              </a:rPr>
              <a:t>Elias Espinoza Lagos</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CCCCCC"/>
                </a:solidFill>
                <a:latin typeface="Average"/>
                <a:ea typeface="Average"/>
                <a:cs typeface="Average"/>
                <a:sym typeface="Average"/>
              </a:rPr>
              <a:t>Kayden Fortin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10	Hawksley McKinnon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Yousef Saad Al Deen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Varvara Staiko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64	Kai Walsh</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30	Malcolm Rainey</a:t>
            </a:r>
            <a:endParaRPr b="1" sz="2000">
              <a:solidFill>
                <a:srgbClr val="CCCCCC"/>
              </a:solidFill>
              <a:latin typeface="Average"/>
              <a:ea typeface="Average"/>
              <a:cs typeface="Average"/>
              <a:sym typeface="Average"/>
            </a:endParaRPr>
          </a:p>
        </p:txBody>
      </p:sp>
      <p:sp>
        <p:nvSpPr>
          <p:cNvPr descr="Translations" id="316" name="Google Shape;316;p57"/>
          <p:cNvSpPr txBox="1"/>
          <p:nvPr/>
        </p:nvSpPr>
        <p:spPr>
          <a:xfrm>
            <a:off x="0" y="2739600"/>
            <a:ext cx="5036100" cy="4118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النقاط الحالية مخصصة فقط لجمع وتركيب الصور المرجعية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当前积分仅用于收集和拼贴参考照片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نکات فعلی فقط برای جمع‌آوری و کلاژ عکس‌های مرجع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Aktuelle Punkte NUR zum Sammeln und Collagen von Referenzfotos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वर्तमान बिंदु केवल संदर्भ फ़ोटो एकत्र करने और कोलाज करने के लिए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참고 사진 수집 및 콜라주를 위한 현재 포인트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Xalên heyî JUST ji bo berhevkirin û kolajkirina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Puntos actuales SOLO para recopilar y hacer collages de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Mga kasalukuyang puntos PARA LANG sa pagkolekta at pag-collag ng mga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800">
              <a:solidFill>
                <a:srgbClr val="CACAC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graphicFrame>
        <p:nvGraphicFramePr>
          <p:cNvPr id="325" name="Google Shape;325;p59"/>
          <p:cNvGraphicFramePr/>
          <p:nvPr/>
        </p:nvGraphicFramePr>
        <p:xfrm>
          <a:off x="234800" y="0"/>
          <a:ext cx="3000000" cy="3000000"/>
        </p:xfrm>
        <a:graphic>
          <a:graphicData uri="http://schemas.openxmlformats.org/drawingml/2006/table">
            <a:tbl>
              <a:tblPr>
                <a:noFill/>
                <a:tableStyleId>{5D77A3AC-BBA5-480B-9E6B-5AF7B53C610E}</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graphicFrame>
        <p:nvGraphicFramePr>
          <p:cNvPr id="330" name="Google Shape;330;p60"/>
          <p:cNvGraphicFramePr/>
          <p:nvPr/>
        </p:nvGraphicFramePr>
        <p:xfrm>
          <a:off x="200" y="152225"/>
          <a:ext cx="3000000" cy="3000000"/>
        </p:xfrm>
        <a:graphic>
          <a:graphicData uri="http://schemas.openxmlformats.org/drawingml/2006/table">
            <a:tbl>
              <a:tblPr>
                <a:noFill/>
                <a:tableStyleId>{88F318EE-A1F6-4EA8-B663-E88D926EF4ED}</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descr="All text" id="335" name="Google Shape;335;p61"/>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36" name="Google Shape;336;p61"/>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37" name="Google Shape;337;p61"/>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38" name="Google Shape;338;p61"/>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39" name="Google Shape;339;p61"/>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40" name="Google Shape;340;p61"/>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41" name="Google Shape;341;p61"/>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63"/>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goals are: </a:t>
            </a:r>
            <a:endParaRPr sz="5000">
              <a:solidFill>
                <a:srgbClr val="FFFFFF"/>
              </a:solidFill>
              <a:latin typeface="Oswald"/>
              <a:ea typeface="Oswald"/>
              <a:cs typeface="Oswald"/>
              <a:sym typeface="Oswald"/>
            </a:endParaRPr>
          </a:p>
          <a:p>
            <a:pPr indent="0" lvl="0" marL="0" rtl="0" algn="ctr">
              <a:spcBef>
                <a:spcPts val="0"/>
              </a:spcBef>
              <a:spcAft>
                <a:spcPts val="0"/>
              </a:spcAft>
              <a:buNone/>
            </a:pPr>
            <a:r>
              <a:t/>
            </a:r>
            <a:endParaRPr sz="5000">
              <a:solidFill>
                <a:srgbClr val="FFFFFF"/>
              </a:solidFill>
              <a:latin typeface="Oswald"/>
              <a:ea typeface="Oswald"/>
              <a:cs typeface="Oswald"/>
              <a:sym typeface="Oswald"/>
            </a:endParaRPr>
          </a:p>
          <a:p>
            <a:pPr indent="0" lvl="0" marL="0" rtl="0" algn="ctr">
              <a:spcBef>
                <a:spcPts val="0"/>
              </a:spcBef>
              <a:spcAft>
                <a:spcPts val="0"/>
              </a:spcAft>
              <a:buNone/>
            </a:pPr>
            <a:r>
              <a:rPr lang="en" sz="3800">
                <a:solidFill>
                  <a:srgbClr val="AAAAAA"/>
                </a:solidFill>
                <a:latin typeface="Average"/>
                <a:ea typeface="Average"/>
                <a:cs typeface="Average"/>
                <a:sym typeface="Average"/>
              </a:rPr>
              <a:t>to mix </a:t>
            </a:r>
            <a:r>
              <a:rPr b="1" lang="en" sz="3800">
                <a:solidFill>
                  <a:srgbClr val="00FF00"/>
                </a:solidFill>
                <a:latin typeface="Average"/>
                <a:ea typeface="Average"/>
                <a:cs typeface="Average"/>
                <a:sym typeface="Average"/>
              </a:rPr>
              <a:t>grey versions</a:t>
            </a:r>
            <a:r>
              <a:rPr lang="en" sz="3800">
                <a:solidFill>
                  <a:srgbClr val="AAAAAA"/>
                </a:solidFill>
                <a:latin typeface="Average"/>
                <a:ea typeface="Average"/>
                <a:cs typeface="Average"/>
                <a:sym typeface="Average"/>
              </a:rPr>
              <a:t> of your colours, </a:t>
            </a:r>
            <a:endParaRPr sz="3800">
              <a:solidFill>
                <a:srgbClr val="AAAAAA"/>
              </a:solidFill>
              <a:latin typeface="Average"/>
              <a:ea typeface="Average"/>
              <a:cs typeface="Average"/>
              <a:sym typeface="Average"/>
            </a:endParaRPr>
          </a:p>
          <a:p>
            <a:pPr indent="0" lvl="0" marL="0" rtl="0" algn="ctr">
              <a:spcBef>
                <a:spcPts val="0"/>
              </a:spcBef>
              <a:spcAft>
                <a:spcPts val="0"/>
              </a:spcAft>
              <a:buNone/>
            </a:pPr>
            <a:r>
              <a:t/>
            </a:r>
            <a:endParaRPr sz="3800">
              <a:solidFill>
                <a:srgbClr val="AAAAAA"/>
              </a:solidFill>
              <a:latin typeface="Average"/>
              <a:ea typeface="Average"/>
              <a:cs typeface="Average"/>
              <a:sym typeface="Average"/>
            </a:endParaRPr>
          </a:p>
          <a:p>
            <a:pPr indent="0" lvl="0" marL="0" rtl="0" algn="ctr">
              <a:spcBef>
                <a:spcPts val="0"/>
              </a:spcBef>
              <a:spcAft>
                <a:spcPts val="0"/>
              </a:spcAft>
              <a:buNone/>
            </a:pPr>
            <a:r>
              <a:rPr lang="en" sz="3800">
                <a:solidFill>
                  <a:srgbClr val="AAAAAA"/>
                </a:solidFill>
                <a:latin typeface="Average"/>
                <a:ea typeface="Average"/>
                <a:cs typeface="Average"/>
                <a:sym typeface="Average"/>
              </a:rPr>
              <a:t>and </a:t>
            </a:r>
            <a:r>
              <a:rPr b="1" lang="en" sz="3800">
                <a:solidFill>
                  <a:srgbClr val="00FF00"/>
                </a:solidFill>
                <a:latin typeface="Average"/>
                <a:ea typeface="Average"/>
                <a:cs typeface="Average"/>
                <a:sym typeface="Average"/>
              </a:rPr>
              <a:t>finish</a:t>
            </a:r>
            <a:r>
              <a:rPr lang="en" sz="3800">
                <a:solidFill>
                  <a:srgbClr val="AAAAAA"/>
                </a:solidFill>
                <a:latin typeface="Average"/>
                <a:ea typeface="Average"/>
                <a:cs typeface="Average"/>
                <a:sym typeface="Average"/>
              </a:rPr>
              <a:t> your mini-painting</a:t>
            </a:r>
            <a:endParaRPr sz="3800">
              <a:solidFill>
                <a:srgbClr val="FFFFFF"/>
              </a:solidFill>
              <a:latin typeface="Oswald"/>
              <a:ea typeface="Oswald"/>
              <a:cs typeface="Oswald"/>
              <a:sym typeface="Oswald"/>
            </a:endParaRPr>
          </a:p>
        </p:txBody>
      </p:sp>
      <p:sp>
        <p:nvSpPr>
          <p:cNvPr descr="Translations" id="351" name="Google Shape;351;p63"/>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أهداف اليوم هي مزج الإصدارات الرمادية من ألوانك، وإنهاء اللوحة الصغيرة الخاصة بك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今天的目标是调配出各种颜色的灰色版本，并完成你的迷你绘画作品。</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هدف امروز این است که نسخه‌های خاکستری رنگ‌هایتان را با هم ترکیب کنید و نقاشی کوچکتان را تمام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Die heutigen Ziele sind, Graustufen eurer Farben zu mischen und euer Mini-Gemälde fertigzustellen.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का लक्ष्य आपके रंगों के ग्रे संस्करणों को मिलाना और अपनी मिनी-पेंटिंग को पूरा करना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오늘의 목표는 회색 버전의 색상을 혼합하고 미니 페인팅을 완성하는 것입니다.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Armancên îro ew in ku hûn guhertoyên gewr ên rengên xwe tevlihev bikin û wêneyê xwe yê piçûk biqedînin.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Данашњи циљеви су да помешате сиве верзије ваших боја и завршите своју мини-слику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Los objetivos de hoy son mezclar versiones grises de tus colores y terminar tu mini-cuadro.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Ang mga layunin ngayon ay paghaluin ang mga gray na bersyon ng iyong mga kulay, at tapusin ang iyong mini-painting</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Сьогоднішні цілі — змішати сірі версії ваших кольорів та завершити вашу міні-картину.</a:t>
            </a:r>
            <a:endParaRPr sz="1850">
              <a:solidFill>
                <a:srgbClr val="AAAAA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5" name="Shape 355"/>
        <p:cNvGrpSpPr/>
        <p:nvPr/>
      </p:nvGrpSpPr>
      <p:grpSpPr>
        <a:xfrm>
          <a:off x="0" y="0"/>
          <a:ext cx="0" cy="0"/>
          <a:chOff x="0" y="0"/>
          <a:chExt cx="0" cy="0"/>
        </a:xfrm>
      </p:grpSpPr>
      <p:pic>
        <p:nvPicPr>
          <p:cNvPr id="356" name="Google Shape;356;p64"/>
          <p:cNvPicPr preferRelativeResize="0"/>
          <p:nvPr/>
        </p:nvPicPr>
        <p:blipFill rotWithShape="1">
          <a:blip r:embed="rId3">
            <a:alphaModFix/>
          </a:blip>
          <a:srcRect b="0" l="0" r="0" t="0"/>
          <a:stretch/>
        </p:blipFill>
        <p:spPr>
          <a:xfrm>
            <a:off x="0" y="752800"/>
            <a:ext cx="9144000" cy="3614700"/>
          </a:xfrm>
          <a:prstGeom prst="rect">
            <a:avLst/>
          </a:prstGeom>
          <a:noFill/>
          <a:ln>
            <a:noFill/>
          </a:ln>
        </p:spPr>
      </p:pic>
      <p:graphicFrame>
        <p:nvGraphicFramePr>
          <p:cNvPr id="357" name="Google Shape;357;p64"/>
          <p:cNvGraphicFramePr/>
          <p:nvPr/>
        </p:nvGraphicFramePr>
        <p:xfrm>
          <a:off x="0" y="5120700"/>
          <a:ext cx="3000000" cy="3000000"/>
        </p:xfrm>
        <a:graphic>
          <a:graphicData uri="http://schemas.openxmlformats.org/drawingml/2006/table">
            <a:tbl>
              <a:tblPr>
                <a:noFill/>
                <a:tableStyleId>{88F318EE-A1F6-4EA8-B663-E88D926EF4ED}</a:tableStyleId>
              </a:tblPr>
              <a:tblGrid>
                <a:gridCol w="1524000"/>
                <a:gridCol w="1524000"/>
                <a:gridCol w="1524000"/>
                <a:gridCol w="1524000"/>
                <a:gridCol w="1524000"/>
                <a:gridCol w="1524000"/>
              </a:tblGrid>
              <a:tr h="262075">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Second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two</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two</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Second half</a:t>
                      </a:r>
                      <a:endParaRPr b="1">
                        <a:solidFill>
                          <a:srgbClr val="B7B7B7"/>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r h="1048350">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Base colour</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Line drawing</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Dark greys in background</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Dark greys in foreground</a:t>
                      </a:r>
                      <a:endParaRPr>
                        <a:solidFill>
                          <a:srgbClr val="B7B7B7"/>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latin typeface="Open Sans"/>
                          <a:ea typeface="Open Sans"/>
                          <a:cs typeface="Open Sans"/>
                          <a:sym typeface="Open Sans"/>
                        </a:rPr>
                        <a:t>Light greys and whites in background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Light greys and whites in foreground</a:t>
                      </a:r>
                      <a:endParaRPr>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65"/>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63" name="Google Shape;363;p65"/>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64" name="Google Shape;364;p6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id="369" name="Google Shape;369;p66"/>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70" name="Google Shape;370;p6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71" name="Google Shape;371;p6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40"/>
          <p:cNvPicPr preferRelativeResize="0"/>
          <p:nvPr/>
        </p:nvPicPr>
        <p:blipFill>
          <a:blip r:embed="rId3">
            <a:alphaModFix/>
          </a:blip>
          <a:stretch>
            <a:fillRect/>
          </a:stretch>
        </p:blipFill>
        <p:spPr>
          <a:xfrm>
            <a:off x="0" y="0"/>
            <a:ext cx="5246370" cy="6858000"/>
          </a:xfrm>
          <a:prstGeom prst="rect">
            <a:avLst/>
          </a:prstGeom>
          <a:noFill/>
          <a:ln>
            <a:noFill/>
          </a:ln>
        </p:spPr>
      </p:pic>
      <p:sp>
        <p:nvSpPr>
          <p:cNvPr id="210" name="Google Shape;210;p40"/>
          <p:cNvSpPr txBox="1"/>
          <p:nvPr/>
        </p:nvSpPr>
        <p:spPr>
          <a:xfrm>
            <a:off x="5246370" y="0"/>
            <a:ext cx="389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Kayden Fortin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charcoal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67"/>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77" name="Google Shape;377;p67"/>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78" name="Google Shape;378;p67"/>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68"/>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84" name="Google Shape;384;p68"/>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85" name="Google Shape;385;p68"/>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69"/>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91" name="Google Shape;391;p69"/>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92" name="Google Shape;392;p6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6" name="Shape 396"/>
        <p:cNvGrpSpPr/>
        <p:nvPr/>
      </p:nvGrpSpPr>
      <p:grpSpPr>
        <a:xfrm>
          <a:off x="0" y="0"/>
          <a:ext cx="0" cy="0"/>
          <a:chOff x="0" y="0"/>
          <a:chExt cx="0" cy="0"/>
        </a:xfrm>
      </p:grpSpPr>
      <p:pic>
        <p:nvPicPr>
          <p:cNvPr id="397" name="Google Shape;397;p70"/>
          <p:cNvPicPr preferRelativeResize="0"/>
          <p:nvPr/>
        </p:nvPicPr>
        <p:blipFill rotWithShape="1">
          <a:blip r:embed="rId3">
            <a:alphaModFix/>
          </a:blip>
          <a:srcRect b="0" l="0" r="0" t="0"/>
          <a:stretch/>
        </p:blipFill>
        <p:spPr>
          <a:xfrm>
            <a:off x="0" y="752800"/>
            <a:ext cx="9144000" cy="3614700"/>
          </a:xfrm>
          <a:prstGeom prst="rect">
            <a:avLst/>
          </a:prstGeom>
          <a:noFill/>
          <a:ln>
            <a:noFill/>
          </a:ln>
        </p:spPr>
      </p:pic>
      <p:graphicFrame>
        <p:nvGraphicFramePr>
          <p:cNvPr id="398" name="Google Shape;398;p70"/>
          <p:cNvGraphicFramePr/>
          <p:nvPr/>
        </p:nvGraphicFramePr>
        <p:xfrm>
          <a:off x="0" y="5120700"/>
          <a:ext cx="3000000" cy="3000000"/>
        </p:xfrm>
        <a:graphic>
          <a:graphicData uri="http://schemas.openxmlformats.org/drawingml/2006/table">
            <a:tbl>
              <a:tblPr>
                <a:noFill/>
                <a:tableStyleId>{88F318EE-A1F6-4EA8-B663-E88D926EF4ED}</a:tableStyleId>
              </a:tblPr>
              <a:tblGrid>
                <a:gridCol w="1524000"/>
                <a:gridCol w="1524000"/>
                <a:gridCol w="1524000"/>
                <a:gridCol w="1524000"/>
                <a:gridCol w="1524000"/>
                <a:gridCol w="1524000"/>
              </a:tblGrid>
              <a:tr h="262075">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Second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two</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two</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Second half</a:t>
                      </a:r>
                      <a:endParaRPr b="1">
                        <a:solidFill>
                          <a:srgbClr val="B7B7B7"/>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Last day</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r h="1048350">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Base colour</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Line drawing</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Dark greys in background</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Dark greys in foreground</a:t>
                      </a:r>
                      <a:endParaRPr>
                        <a:solidFill>
                          <a:srgbClr val="B7B7B7"/>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Light greys and whites in background</a:t>
                      </a:r>
                      <a:endParaRPr>
                        <a:solidFill>
                          <a:srgbClr val="B7B7B7"/>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Light greys and whites in foreground</a:t>
                      </a:r>
                      <a:endParaRPr>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2" name="Shape 402"/>
        <p:cNvGrpSpPr/>
        <p:nvPr/>
      </p:nvGrpSpPr>
      <p:grpSpPr>
        <a:xfrm>
          <a:off x="0" y="0"/>
          <a:ext cx="0" cy="0"/>
          <a:chOff x="0" y="0"/>
          <a:chExt cx="0" cy="0"/>
        </a:xfrm>
      </p:grpSpPr>
      <p:pic>
        <p:nvPicPr>
          <p:cNvPr id="403" name="Google Shape;403;p71"/>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04" name="Google Shape;404;p71"/>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1"/>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Tatu Panda</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CCCCCC"/>
                </a:solidFill>
                <a:latin typeface="Cabin"/>
                <a:ea typeface="Cabin"/>
                <a:cs typeface="Cabin"/>
                <a:sym typeface="Cabin"/>
              </a:rPr>
              <a:t>(Miami)</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@tatu_panda</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Trompe-l'œil tattoo of an alligator</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2022</a:t>
            </a:r>
            <a:endParaRPr sz="2400">
              <a:solidFill>
                <a:srgbClr val="B7B7B7"/>
              </a:solidFill>
              <a:latin typeface="Cabin"/>
              <a:ea typeface="Cabin"/>
              <a:cs typeface="Cabin"/>
              <a:sym typeface="Cabin"/>
            </a:endParaRPr>
          </a:p>
        </p:txBody>
      </p:sp>
      <p:pic>
        <p:nvPicPr>
          <p:cNvPr id="216" name="Google Shape;216;p41"/>
          <p:cNvPicPr preferRelativeResize="0"/>
          <p:nvPr/>
        </p:nvPicPr>
        <p:blipFill>
          <a:blip r:embed="rId4">
            <a:alphaModFix/>
          </a:blip>
          <a:stretch>
            <a:fillRect/>
          </a:stretch>
        </p:blipFill>
        <p:spPr>
          <a:xfrm>
            <a:off x="0" y="0"/>
            <a:ext cx="5486389"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2"/>
          <p:cNvSpPr txBox="1"/>
          <p:nvPr/>
        </p:nvSpPr>
        <p:spPr>
          <a:xfrm>
            <a:off x="6858000" y="475"/>
            <a:ext cx="22857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Ricky Schaede </a:t>
            </a:r>
            <a:r>
              <a:rPr i="1" lang="en" sz="2400">
                <a:solidFill>
                  <a:srgbClr val="B7B7B7"/>
                </a:solidFill>
                <a:latin typeface="Cabin"/>
                <a:ea typeface="Cabin"/>
                <a:cs typeface="Cabin"/>
                <a:sym typeface="Cabin"/>
              </a:rPr>
              <a:t>@rickyschaede (Ontario)</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Aurora Borealis</a:t>
            </a:r>
            <a:endParaRPr b="1" i="1" sz="2400">
              <a:solidFill>
                <a:srgbClr val="FFFFFF"/>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2019</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acrylic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 x 20 x 1 1/2"</a:t>
            </a:r>
            <a:endParaRPr sz="2400">
              <a:solidFill>
                <a:srgbClr val="B7B7B7"/>
              </a:solidFill>
              <a:latin typeface="Cabin"/>
              <a:ea typeface="Cabin"/>
              <a:cs typeface="Cabin"/>
              <a:sym typeface="Cabin"/>
            </a:endParaRPr>
          </a:p>
        </p:txBody>
      </p:sp>
      <p:pic>
        <p:nvPicPr>
          <p:cNvPr descr="Image from https://instagram.fyaw1-1.fna.fbcdn.net/v/t51.2885-15/e35/90089852_626666071502797_2627983129751591861_n.jpg?_nc_ht=instagram.fyaw1-1.fna.fbcdn.net&amp;_nc_cat=101&amp;_nc_ohc=xjOH5DzBFP8AX_gjlYT&amp;oh=2e4f351b98e9f48833435912844191ea&amp;oe=5EA03345" id="222" name="Google Shape;222;p42"/>
          <p:cNvPicPr preferRelativeResize="0"/>
          <p:nvPr/>
        </p:nvPicPr>
        <p:blipFill>
          <a:blip r:embed="rId3">
            <a:alphaModFix/>
          </a:blip>
          <a:stretch>
            <a:fillRect/>
          </a:stretch>
        </p:blipFill>
        <p:spPr>
          <a:xfrm>
            <a:off x="0" y="475"/>
            <a:ext cx="68580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3"/>
          <p:cNvSpPr txBox="1"/>
          <p:nvPr/>
        </p:nvSpPr>
        <p:spPr>
          <a:xfrm>
            <a:off x="-75" y="5640800"/>
            <a:ext cx="9144000" cy="1217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Derin Fletcher </a:t>
            </a:r>
            <a:r>
              <a:rPr i="1" lang="en" sz="2400">
                <a:solidFill>
                  <a:srgbClr val="B7B7B7"/>
                </a:solidFill>
                <a:latin typeface="Cabin"/>
                <a:ea typeface="Cabin"/>
                <a:cs typeface="Cabin"/>
                <a:sym typeface="Cabin"/>
              </a:rPr>
              <a:t>@Baldartist_</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The Palette vs. The painting,</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paint on 12x12 wood panel, 2023</a:t>
            </a:r>
            <a:endParaRPr b="1" sz="2400">
              <a:solidFill>
                <a:srgbClr val="FFFFFF"/>
              </a:solidFill>
              <a:latin typeface="Cabin"/>
              <a:ea typeface="Cabin"/>
              <a:cs typeface="Cabin"/>
              <a:sym typeface="Cabin"/>
            </a:endParaRPr>
          </a:p>
        </p:txBody>
      </p:sp>
      <p:pic>
        <p:nvPicPr>
          <p:cNvPr id="228" name="Google Shape;228;p43"/>
          <p:cNvPicPr preferRelativeResize="0"/>
          <p:nvPr/>
        </p:nvPicPr>
        <p:blipFill>
          <a:blip r:embed="rId3">
            <a:alphaModFix/>
          </a:blip>
          <a:stretch>
            <a:fillRect/>
          </a:stretch>
        </p:blipFill>
        <p:spPr>
          <a:xfrm>
            <a:off x="-75" y="0"/>
            <a:ext cx="4220304" cy="5640801"/>
          </a:xfrm>
          <a:prstGeom prst="rect">
            <a:avLst/>
          </a:prstGeom>
          <a:noFill/>
          <a:ln>
            <a:noFill/>
          </a:ln>
        </p:spPr>
      </p:pic>
      <p:pic>
        <p:nvPicPr>
          <p:cNvPr id="229" name="Google Shape;229;p43"/>
          <p:cNvPicPr preferRelativeResize="0"/>
          <p:nvPr/>
        </p:nvPicPr>
        <p:blipFill>
          <a:blip r:embed="rId4">
            <a:alphaModFix/>
          </a:blip>
          <a:stretch>
            <a:fillRect/>
          </a:stretch>
        </p:blipFill>
        <p:spPr>
          <a:xfrm>
            <a:off x="4220238" y="0"/>
            <a:ext cx="4923687" cy="56407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4"/>
          <p:cNvSpPr txBox="1"/>
          <p:nvPr/>
        </p:nvSpPr>
        <p:spPr>
          <a:xfrm>
            <a:off x="-75" y="6170275"/>
            <a:ext cx="91440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Alexander Calder</a:t>
            </a:r>
            <a:r>
              <a:rPr lang="en" sz="2400">
                <a:solidFill>
                  <a:srgbClr val="B7B7B7"/>
                </a:solidFill>
                <a:latin typeface="Cabin"/>
                <a:ea typeface="Cabin"/>
                <a:cs typeface="Cabin"/>
                <a:sym typeface="Cabin"/>
              </a:rPr>
              <a:t> </a:t>
            </a:r>
            <a:r>
              <a:rPr i="1" lang="en" sz="2400">
                <a:solidFill>
                  <a:srgbClr val="CCCCCC"/>
                </a:solidFill>
                <a:latin typeface="Cabin"/>
                <a:ea typeface="Cabin"/>
                <a:cs typeface="Cabin"/>
                <a:sym typeface="Cabin"/>
              </a:rPr>
              <a:t>(US)</a:t>
            </a:r>
            <a:r>
              <a:rPr lang="en" sz="2400">
                <a:solidFill>
                  <a:srgbClr val="B7B7B7"/>
                </a:solidFill>
                <a:latin typeface="Cabin"/>
                <a:ea typeface="Cabin"/>
                <a:cs typeface="Cabin"/>
                <a:sym typeface="Cabin"/>
              </a:rPr>
              <a:t>, </a:t>
            </a:r>
            <a:r>
              <a:rPr i="1" lang="en" sz="2400">
                <a:solidFill>
                  <a:srgbClr val="B7B7B7"/>
                </a:solidFill>
                <a:latin typeface="Cabin"/>
                <a:ea typeface="Cabin"/>
                <a:cs typeface="Cabin"/>
                <a:sym typeface="Cabin"/>
              </a:rPr>
              <a:t>Modernist sculptures </a:t>
            </a:r>
            <a:endParaRPr i="1" sz="2400">
              <a:solidFill>
                <a:srgbClr val="B7B7B7"/>
              </a:solidFill>
              <a:latin typeface="Cabin"/>
              <a:ea typeface="Cabin"/>
              <a:cs typeface="Cabin"/>
              <a:sym typeface="Cabin"/>
            </a:endParaRPr>
          </a:p>
        </p:txBody>
      </p:sp>
      <p:pic>
        <p:nvPicPr>
          <p:cNvPr id="235" name="Google Shape;235;p44"/>
          <p:cNvPicPr preferRelativeResize="0"/>
          <p:nvPr/>
        </p:nvPicPr>
        <p:blipFill>
          <a:blip r:embed="rId3">
            <a:alphaModFix/>
          </a:blip>
          <a:stretch>
            <a:fillRect/>
          </a:stretch>
        </p:blipFill>
        <p:spPr>
          <a:xfrm>
            <a:off x="0" y="0"/>
            <a:ext cx="4572000" cy="5614275"/>
          </a:xfrm>
          <a:prstGeom prst="rect">
            <a:avLst/>
          </a:prstGeom>
          <a:noFill/>
          <a:ln>
            <a:noFill/>
          </a:ln>
        </p:spPr>
      </p:pic>
      <p:pic>
        <p:nvPicPr>
          <p:cNvPr id="236" name="Google Shape;236;p44"/>
          <p:cNvPicPr preferRelativeResize="0"/>
          <p:nvPr/>
        </p:nvPicPr>
        <p:blipFill>
          <a:blip r:embed="rId4">
            <a:alphaModFix/>
          </a:blip>
          <a:stretch>
            <a:fillRect/>
          </a:stretch>
        </p:blipFill>
        <p:spPr>
          <a:xfrm>
            <a:off x="4572010" y="0"/>
            <a:ext cx="4571999" cy="56017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45" title="also the purple curtain is charcoal black, red lake, and lead white. no blue pigments at all 🙅_.mp4">
            <a:hlinkClick r:id="rId3"/>
          </p:cNvPr>
          <p:cNvPicPr preferRelativeResize="0"/>
          <p:nvPr/>
        </p:nvPicPr>
        <p:blipFill>
          <a:blip r:embed="rId4">
            <a:alphaModFix/>
          </a:blip>
          <a:stretch>
            <a:fillRect/>
          </a:stretch>
        </p:blipFill>
        <p:spPr>
          <a:xfrm>
            <a:off x="2643188" y="0"/>
            <a:ext cx="385762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6"/>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boar family</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lang="en" sz="1900">
                <a:solidFill>
                  <a:srgbClr val="B7B7B7"/>
                </a:solidFill>
                <a:latin typeface="Cabin"/>
                <a:ea typeface="Cabin"/>
                <a:cs typeface="Cabin"/>
                <a:sym typeface="Cabin"/>
              </a:rPr>
              <a:t> from </a:t>
            </a:r>
            <a:r>
              <a:rPr i="1" lang="en" sz="1900">
                <a:solidFill>
                  <a:srgbClr val="B7B7B7"/>
                </a:solidFill>
                <a:latin typeface="Cabin"/>
                <a:ea typeface="Cabin"/>
                <a:cs typeface="Cabin"/>
                <a:sym typeface="Cabin"/>
              </a:rPr>
              <a:t>Morgan Library </a:t>
            </a:r>
            <a:r>
              <a:rPr i="1" lang="en" sz="1900" u="sng">
                <a:solidFill>
                  <a:schemeClr val="hlink"/>
                </a:solidFill>
                <a:latin typeface="Cabin"/>
                <a:ea typeface="Cabin"/>
                <a:cs typeface="Cabin"/>
                <a:sym typeface="Cabin"/>
                <a:hlinkClick r:id="rId4"/>
              </a:rPr>
              <a:t>MS M.1044 fol. 1v</a:t>
            </a:r>
            <a:r>
              <a:rPr i="1" lang="en" sz="1900">
                <a:solidFill>
                  <a:srgbClr val="B7B7B7"/>
                </a:solidFill>
                <a:latin typeface="Cabin"/>
                <a:ea typeface="Cabin"/>
                <a:cs typeface="Cabin"/>
                <a:sym typeface="Cabin"/>
              </a:rPr>
              <a:t>, 14th C</a:t>
            </a:r>
            <a:endParaRPr i="1" sz="1900">
              <a:solidFill>
                <a:srgbClr val="B7B7B7"/>
              </a:solidFill>
              <a:latin typeface="Cabin"/>
              <a:ea typeface="Cabin"/>
              <a:cs typeface="Cabin"/>
              <a:sym typeface="Cabin"/>
            </a:endParaRPr>
          </a:p>
        </p:txBody>
      </p:sp>
      <p:pic>
        <p:nvPicPr>
          <p:cNvPr id="247" name="Google Shape;247;p46"/>
          <p:cNvPicPr preferRelativeResize="0"/>
          <p:nvPr/>
        </p:nvPicPr>
        <p:blipFill>
          <a:blip r:embed="rId5">
            <a:alphaModFix/>
          </a:blip>
          <a:stretch>
            <a:fillRect/>
          </a:stretch>
        </p:blipFill>
        <p:spPr>
          <a:xfrm>
            <a:off x="233350" y="0"/>
            <a:ext cx="8677291" cy="6151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